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61" r:id="rId4"/>
    <p:sldId id="258" r:id="rId5"/>
    <p:sldId id="259" r:id="rId6"/>
    <p:sldId id="260" r:id="rId7"/>
    <p:sldId id="264" r:id="rId8"/>
    <p:sldId id="262" r:id="rId9"/>
    <p:sldId id="265" r:id="rId10"/>
    <p:sldId id="263" r:id="rId11"/>
    <p:sldId id="266" r:id="rId12"/>
    <p:sldId id="267" r:id="rId13"/>
    <p:sldId id="268" r:id="rId14"/>
    <p:sldId id="269" r:id="rId15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C4BE1-B08B-46C1-A770-A6EDF9279C89}" type="datetimeFigureOut">
              <a:rPr lang="en-US" smtClean="0"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9D638-B97E-44EC-B970-F9B8719D12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7CBA9B3-2C63-489C-B582-2584E7468CE5}" type="datetimeFigureOut">
              <a:rPr lang="en-US" smtClean="0"/>
              <a:pPr/>
              <a:t>4/27/2009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6472786E-8DD4-47AF-A314-DDAA42C19EA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eds.ac.uk/educol/documents/00003150.htm" TargetMode="External"/><Relationship Id="rId2" Type="http://schemas.openxmlformats.org/officeDocument/2006/relationships/hyperlink" Target="http://ozpk.tripod.com/000000selfasses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ddigest.com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kintl.org/kappan/k9911sti.htm" TargetMode="External"/><Relationship Id="rId2" Type="http://schemas.openxmlformats.org/officeDocument/2006/relationships/hyperlink" Target="http://www.cdl.org/resource-library/articles/self_eval.php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STUDENT SELF-ASSESSMENT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Pamela Bare &amp; </a:t>
            </a:r>
          </a:p>
          <a:p>
            <a:r>
              <a:rPr lang="en-US" dirty="0" smtClean="0"/>
              <a:t>       Michael Robbins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Student-Involved Communication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4059936"/>
          </a:xfrm>
        </p:spPr>
        <p:txBody>
          <a:bodyPr>
            <a:noAutofit/>
          </a:bodyPr>
          <a:lstStyle/>
          <a:p>
            <a:r>
              <a:rPr lang="en-US" sz="3600" dirty="0" smtClean="0"/>
              <a:t>Brings students into the process of sharing information about their success with others</a:t>
            </a:r>
          </a:p>
          <a:p>
            <a:r>
              <a:rPr lang="en-US" sz="3600" dirty="0" smtClean="0"/>
              <a:t>Participation in student-led conferences</a:t>
            </a:r>
          </a:p>
          <a:p>
            <a:r>
              <a:rPr lang="en-US" sz="3600" dirty="0" smtClean="0"/>
              <a:t>Sharing work samples with an audience</a:t>
            </a:r>
            <a:endParaRPr lang="en-US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Outcomes of Student-Involved Communication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983736"/>
          </a:xfrm>
        </p:spPr>
        <p:txBody>
          <a:bodyPr>
            <a:normAutofit fontScale="92500" lnSpcReduction="10000"/>
          </a:bodyPr>
          <a:lstStyle/>
          <a:p>
            <a:r>
              <a:rPr lang="en-US" sz="3600" dirty="0" smtClean="0"/>
              <a:t>Students build organizational and communication skills </a:t>
            </a:r>
          </a:p>
          <a:p>
            <a:r>
              <a:rPr lang="en-US" sz="3600" dirty="0" smtClean="0"/>
              <a:t>Students build self-confidence</a:t>
            </a:r>
          </a:p>
          <a:p>
            <a:r>
              <a:rPr lang="en-US" sz="3600" dirty="0" smtClean="0"/>
              <a:t>Students learn to be reflective practitioners  </a:t>
            </a:r>
          </a:p>
          <a:p>
            <a:r>
              <a:rPr lang="en-US" sz="3600" dirty="0" smtClean="0"/>
              <a:t>Students can take ownership in the assessment process, rather than feeling like a victim of it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As Educators, We Must Learn To . . .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Be clear about the achievement targets we want our students to hit</a:t>
            </a:r>
          </a:p>
          <a:p>
            <a:r>
              <a:rPr lang="en-US" sz="3200" dirty="0" smtClean="0"/>
              <a:t>Develop various kinds of appropriate and high-quality classroom assessments</a:t>
            </a:r>
          </a:p>
          <a:p>
            <a:r>
              <a:rPr lang="en-US" sz="3200" dirty="0" smtClean="0"/>
              <a:t>Foster student involvement in assessment, record-keeping, and communication processes</a:t>
            </a:r>
          </a:p>
          <a:p>
            <a:r>
              <a:rPr lang="en-US" sz="3200" dirty="0" smtClean="0"/>
              <a:t>Effectively communicate about student achievement</a:t>
            </a:r>
          </a:p>
          <a:p>
            <a:r>
              <a:rPr lang="en-US" sz="3200" dirty="0" smtClean="0"/>
              <a:t>Involve students in the process of learning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References</a:t>
            </a:r>
          </a:p>
          <a:p>
            <a:endParaRPr lang="en-US" b="1" dirty="0" smtClean="0"/>
          </a:p>
          <a:p>
            <a:r>
              <a:rPr lang="en-US" dirty="0" smtClean="0"/>
              <a:t>Andrade, Heidi G. (2002, February). Using rubrics to promote thinking and learning. </a:t>
            </a:r>
          </a:p>
          <a:p>
            <a:r>
              <a:rPr lang="en-US" i="1" dirty="0" smtClean="0"/>
              <a:t>	Educational </a:t>
            </a:r>
            <a:r>
              <a:rPr lang="en-US" i="1" dirty="0" smtClean="0"/>
              <a:t>Leadership</a:t>
            </a:r>
            <a:r>
              <a:rPr lang="en-US" dirty="0" smtClean="0"/>
              <a:t>, 57, 13-18. 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Boud</a:t>
            </a:r>
            <a:r>
              <a:rPr lang="en-US" dirty="0" smtClean="0"/>
              <a:t>, D, &amp; </a:t>
            </a:r>
            <a:r>
              <a:rPr lang="en-US" dirty="0" err="1" smtClean="0"/>
              <a:t>Falchikov</a:t>
            </a:r>
            <a:r>
              <a:rPr lang="en-US" dirty="0" smtClean="0"/>
              <a:t>, N (2005). Redesigning assessment for learning beyond higher </a:t>
            </a:r>
          </a:p>
          <a:p>
            <a:r>
              <a:rPr lang="en-US" dirty="0" smtClean="0"/>
              <a:t>	education. </a:t>
            </a:r>
            <a:r>
              <a:rPr lang="en-US" i="1" dirty="0" smtClean="0"/>
              <a:t>HERDSA</a:t>
            </a:r>
            <a:r>
              <a:rPr lang="en-US" dirty="0" smtClean="0"/>
              <a:t>, Retrieved April 25, 2009.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Bruce, Linda B. (2001). Student self-assessment: Making standards come alive. </a:t>
            </a:r>
            <a:r>
              <a:rPr lang="en-US" dirty="0" smtClean="0"/>
              <a:t>	Retrieved  March </a:t>
            </a:r>
            <a:r>
              <a:rPr lang="en-US" dirty="0" smtClean="0"/>
              <a:t>27, 2009, from </a:t>
            </a:r>
            <a:r>
              <a:rPr lang="en-US" u="sng" dirty="0" smtClean="0">
                <a:hlinkClick r:id="rId2"/>
              </a:rPr>
              <a:t>http://ozpk.tripod.com/000000selfassess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Camic</a:t>
            </a:r>
            <a:r>
              <a:rPr lang="en-US" dirty="0" smtClean="0"/>
              <a:t>, P, &amp; </a:t>
            </a:r>
            <a:r>
              <a:rPr lang="en-US" dirty="0" err="1" smtClean="0"/>
              <a:t>Cafasso</a:t>
            </a:r>
            <a:r>
              <a:rPr lang="en-US" dirty="0" smtClean="0"/>
              <a:t>, L (2003). Enhancing student self-assessment competencies </a:t>
            </a:r>
            <a:r>
              <a:rPr lang="en-US" dirty="0" smtClean="0"/>
              <a:t>	through academic </a:t>
            </a:r>
            <a:r>
              <a:rPr lang="en-US" dirty="0" smtClean="0"/>
              <a:t>portfolios and student-parent conferences in middle schools. </a:t>
            </a:r>
          </a:p>
          <a:p>
            <a:r>
              <a:rPr lang="en-US" dirty="0" smtClean="0"/>
              <a:t>	Retrieved </a:t>
            </a:r>
            <a:r>
              <a:rPr lang="en-US" dirty="0" smtClean="0"/>
              <a:t>April 19, 2009, </a:t>
            </a:r>
            <a:r>
              <a:rPr lang="en-US" dirty="0" smtClean="0"/>
              <a:t>from 	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 smtClean="0">
                <a:hlinkClick r:id="rId3"/>
              </a:rPr>
              <a:t>://www.leeds.ac.uk/educol/documents/00003150.htm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Carter, T, &amp; Dunning, D (2007). Faulty Self -Assessment: Why evaluating one's own </a:t>
            </a:r>
          </a:p>
          <a:p>
            <a:r>
              <a:rPr lang="en-US" dirty="0" smtClean="0"/>
              <a:t>	competence </a:t>
            </a:r>
            <a:r>
              <a:rPr lang="en-US" dirty="0" smtClean="0"/>
              <a:t>is an intrinsically difficult task. </a:t>
            </a:r>
            <a:r>
              <a:rPr lang="en-US" i="1" dirty="0" smtClean="0"/>
              <a:t>Social and Personality Psychology </a:t>
            </a:r>
            <a:endParaRPr lang="en-US" dirty="0" smtClean="0"/>
          </a:p>
          <a:p>
            <a:r>
              <a:rPr lang="en-US" i="1" dirty="0" smtClean="0"/>
              <a:t>	Compass</a:t>
            </a:r>
            <a:r>
              <a:rPr lang="en-US" dirty="0" smtClean="0"/>
              <a:t>, Retrieved April 25, 2009.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Davies, Anne (2001, April). Get your students communicating about their learning. 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NASSAP</a:t>
            </a:r>
            <a:r>
              <a:rPr lang="en-US" dirty="0" smtClean="0"/>
              <a:t>, Retrieved April 01, 2009, from </a:t>
            </a:r>
            <a:r>
              <a:rPr lang="en-US" u="sng" dirty="0" smtClean="0">
                <a:hlinkClick r:id="rId4"/>
              </a:rPr>
              <a:t>www.eddigest.com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685800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References</a:t>
            </a:r>
          </a:p>
          <a:p>
            <a:endParaRPr lang="en-US" b="1" dirty="0" smtClean="0"/>
          </a:p>
          <a:p>
            <a:r>
              <a:rPr lang="en-US" dirty="0" err="1" smtClean="0"/>
              <a:t>Falchikov</a:t>
            </a:r>
            <a:r>
              <a:rPr lang="en-US" dirty="0" smtClean="0"/>
              <a:t>, Nancy (2003). Involving students in assessment. </a:t>
            </a:r>
            <a:r>
              <a:rPr lang="en-US" i="1" dirty="0" smtClean="0"/>
              <a:t>Psychology Learning and </a:t>
            </a:r>
            <a:endParaRPr lang="en-US" dirty="0" smtClean="0"/>
          </a:p>
          <a:p>
            <a:r>
              <a:rPr lang="en-US" i="1" dirty="0" smtClean="0"/>
              <a:t>	Teaching</a:t>
            </a:r>
            <a:r>
              <a:rPr lang="en-US" dirty="0" smtClean="0"/>
              <a:t>, </a:t>
            </a:r>
            <a:r>
              <a:rPr lang="en-US" i="1" dirty="0" smtClean="0"/>
              <a:t>3</a:t>
            </a:r>
            <a:r>
              <a:rPr lang="en-US" dirty="0" smtClean="0"/>
              <a:t>, Retrieved April 23, 2009.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Gavine</a:t>
            </a:r>
            <a:r>
              <a:rPr lang="en-US" dirty="0" smtClean="0"/>
              <a:t>, D, &amp; Lee, D (2003). Goal setting and self assessment in year 7 students. </a:t>
            </a:r>
          </a:p>
          <a:p>
            <a:r>
              <a:rPr lang="en-US" dirty="0" smtClean="0"/>
              <a:t>	</a:t>
            </a:r>
            <a:r>
              <a:rPr lang="en-US" i="1" dirty="0" smtClean="0"/>
              <a:t>Educational Research</a:t>
            </a:r>
            <a:r>
              <a:rPr lang="en-US" dirty="0" smtClean="0"/>
              <a:t>, </a:t>
            </a:r>
            <a:r>
              <a:rPr lang="en-US" i="1" dirty="0" smtClean="0"/>
              <a:t>45</a:t>
            </a:r>
            <a:r>
              <a:rPr lang="en-US" dirty="0" smtClean="0"/>
              <a:t>, Retrieved April 3, 2009.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Munns</a:t>
            </a:r>
            <a:r>
              <a:rPr lang="en-US" dirty="0" smtClean="0"/>
              <a:t>, G, &amp; Woodward, H (2006). Student engagement and student self-assessment: </a:t>
            </a:r>
            <a:r>
              <a:rPr lang="en-US" dirty="0" smtClean="0"/>
              <a:t>	the REAL </a:t>
            </a:r>
            <a:r>
              <a:rPr lang="en-US" dirty="0" smtClean="0"/>
              <a:t>framework. </a:t>
            </a:r>
            <a:r>
              <a:rPr lang="en-US" i="1" dirty="0" smtClean="0"/>
              <a:t>Assessment in Education</a:t>
            </a:r>
            <a:r>
              <a:rPr lang="en-US" dirty="0" smtClean="0"/>
              <a:t>, </a:t>
            </a:r>
            <a:r>
              <a:rPr lang="en-US" i="1" dirty="0" smtClean="0"/>
              <a:t>13</a:t>
            </a:r>
            <a:r>
              <a:rPr lang="en-US" dirty="0" smtClean="0"/>
              <a:t>, Retrieved April 3, 2009.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Rolheiser</a:t>
            </a:r>
            <a:r>
              <a:rPr lang="en-US" dirty="0" smtClean="0"/>
              <a:t>, Carol, &amp; Ross, John. Student self-evaluation: What research says and what </a:t>
            </a:r>
          </a:p>
          <a:p>
            <a:r>
              <a:rPr lang="en-US" dirty="0" smtClean="0"/>
              <a:t>	practice </a:t>
            </a:r>
            <a:r>
              <a:rPr lang="en-US" dirty="0" smtClean="0"/>
              <a:t>shows. </a:t>
            </a:r>
            <a:r>
              <a:rPr lang="en-US" i="1" dirty="0" smtClean="0"/>
              <a:t>Center for the Development &amp; Learning </a:t>
            </a:r>
            <a:r>
              <a:rPr lang="en-US" dirty="0" smtClean="0"/>
              <a:t>, Retrieved April 3, </a:t>
            </a:r>
          </a:p>
          <a:p>
            <a:r>
              <a:rPr lang="en-US" dirty="0" smtClean="0"/>
              <a:t>	2009</a:t>
            </a:r>
            <a:r>
              <a:rPr lang="en-US" dirty="0" smtClean="0"/>
              <a:t>, from </a:t>
            </a:r>
            <a:r>
              <a:rPr lang="en-US" u="sng" dirty="0" smtClean="0">
                <a:hlinkClick r:id="rId2"/>
              </a:rPr>
              <a:t>http://www.cdl.org/resource-library/articles/self_eval.php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err="1" smtClean="0"/>
              <a:t>Stiggins</a:t>
            </a:r>
            <a:r>
              <a:rPr lang="en-US" dirty="0" smtClean="0"/>
              <a:t>, Richard J. Assessment, student confidence, and school success. Retrieved  </a:t>
            </a:r>
          </a:p>
          <a:p>
            <a:r>
              <a:rPr lang="en-US" dirty="0" smtClean="0"/>
              <a:t>	March 23, 2009, from </a:t>
            </a:r>
            <a:r>
              <a:rPr lang="en-US" u="sng" dirty="0" smtClean="0">
                <a:hlinkClick r:id="rId3"/>
              </a:rPr>
              <a:t>http://www.pdkintl.org/kappan/k9911sti.htm</a:t>
            </a:r>
            <a:r>
              <a:rPr lang="en-US" dirty="0" smtClean="0"/>
              <a:t>.</a:t>
            </a:r>
          </a:p>
          <a:p>
            <a:r>
              <a:rPr lang="en-US" dirty="0" smtClean="0"/>
              <a:t> </a:t>
            </a:r>
          </a:p>
          <a:p>
            <a:r>
              <a:rPr lang="en-US" dirty="0" smtClean="0"/>
              <a:t> (2007). Student Self-Assessment. </a:t>
            </a:r>
            <a:r>
              <a:rPr lang="en-US" i="1" dirty="0" smtClean="0"/>
              <a:t>The Literacy and Numeracy Secretariat Capacity </a:t>
            </a:r>
            <a:endParaRPr lang="en-US" dirty="0" smtClean="0"/>
          </a:p>
          <a:p>
            <a:r>
              <a:rPr lang="en-US" i="1" dirty="0" smtClean="0"/>
              <a:t>	Building Series</a:t>
            </a:r>
            <a:r>
              <a:rPr lang="en-US" dirty="0" smtClean="0"/>
              <a:t>, </a:t>
            </a:r>
            <a:r>
              <a:rPr lang="en-US" i="1" dirty="0" smtClean="0"/>
              <a:t>4</a:t>
            </a:r>
            <a:r>
              <a:rPr lang="en-US" dirty="0" smtClean="0"/>
              <a:t>, Retrieved April 04, 2009.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066800"/>
            <a:ext cx="914400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How can we help our students want to learn?</a:t>
            </a:r>
          </a:p>
          <a:p>
            <a:endParaRPr lang="en-US" sz="4800" dirty="0"/>
          </a:p>
          <a:p>
            <a:r>
              <a:rPr lang="en-US" sz="4800" dirty="0" smtClean="0"/>
              <a:t>How do we encourage our students to operate on “internal control” and take responsibility for their own success?</a:t>
            </a:r>
          </a:p>
          <a:p>
            <a:endParaRPr lang="en-US" sz="2000" dirty="0"/>
          </a:p>
          <a:p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Student Self-Assessment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Students evaluate the quality</a:t>
            </a:r>
          </a:p>
          <a:p>
            <a:pPr>
              <a:buNone/>
            </a:pPr>
            <a:r>
              <a:rPr lang="en-US" sz="4800" dirty="0" smtClean="0"/>
              <a:t>of their work for the purpose</a:t>
            </a:r>
          </a:p>
          <a:p>
            <a:pPr>
              <a:buNone/>
            </a:pPr>
            <a:r>
              <a:rPr lang="en-US" sz="4800" dirty="0" smtClean="0"/>
              <a:t>of improving in the future</a:t>
            </a:r>
            <a:endParaRPr lang="en-US" sz="4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Engagement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Cognitive Relationships</a:t>
            </a:r>
          </a:p>
          <a:p>
            <a:pPr lvl="1"/>
            <a:r>
              <a:rPr lang="en-US" sz="3200" dirty="0" smtClean="0"/>
              <a:t>Reflective, deep understanding &amp; mastery</a:t>
            </a:r>
          </a:p>
          <a:p>
            <a:r>
              <a:rPr lang="en-US" sz="3200" dirty="0" smtClean="0"/>
              <a:t>Emotional Relationships</a:t>
            </a:r>
          </a:p>
          <a:p>
            <a:pPr lvl="1"/>
            <a:r>
              <a:rPr lang="en-US" sz="3200" dirty="0" smtClean="0"/>
              <a:t>Genuinely valuing what they do</a:t>
            </a:r>
          </a:p>
          <a:p>
            <a:r>
              <a:rPr lang="en-US" sz="3200" dirty="0" smtClean="0"/>
              <a:t>Behavioral Relationships</a:t>
            </a:r>
          </a:p>
          <a:p>
            <a:pPr lvl="1"/>
            <a:r>
              <a:rPr lang="en-US" sz="3200" dirty="0" smtClean="0"/>
              <a:t>Actively participating in activities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Important Tools to Motivate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4000" dirty="0" smtClean="0"/>
              <a:t>Student-involved classroom assessment</a:t>
            </a:r>
          </a:p>
          <a:p>
            <a:r>
              <a:rPr lang="en-US" sz="4000" dirty="0" smtClean="0"/>
              <a:t>Student-involved record keeping</a:t>
            </a:r>
          </a:p>
          <a:p>
            <a:r>
              <a:rPr lang="en-US" sz="4000" dirty="0" smtClean="0"/>
              <a:t>Student-involved communication</a:t>
            </a:r>
            <a:endParaRPr lang="en-US" sz="4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Student-Involved Classroom Assessment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sz="3600" dirty="0" smtClean="0"/>
              <a:t>Teachers must have a clear vision of what students should achieve</a:t>
            </a:r>
          </a:p>
          <a:p>
            <a:r>
              <a:rPr lang="en-US" sz="3600" dirty="0" smtClean="0"/>
              <a:t>Bring students in, as partners, to the assessment development process</a:t>
            </a:r>
          </a:p>
          <a:p>
            <a:r>
              <a:rPr lang="en-US" sz="3600" dirty="0" smtClean="0"/>
              <a:t>Students will help define the criteria by which their work will be judged</a:t>
            </a:r>
          </a:p>
          <a:p>
            <a:r>
              <a:rPr lang="en-US" sz="3600" dirty="0" smtClean="0"/>
              <a:t>Students will apply those criteria to samples of their own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990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Outcomes of Student-Involved Classroom Assessment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36136"/>
          </a:xfrm>
        </p:spPr>
        <p:txBody>
          <a:bodyPr/>
          <a:lstStyle/>
          <a:p>
            <a:r>
              <a:rPr lang="en-US" sz="3200" dirty="0" smtClean="0"/>
              <a:t>Shows students where they are now in relation to where the teacher wants them to be</a:t>
            </a:r>
          </a:p>
          <a:p>
            <a:r>
              <a:rPr lang="en-US" sz="3200" dirty="0" smtClean="0"/>
              <a:t>Helps students understand the meaning of their academic success</a:t>
            </a:r>
          </a:p>
          <a:p>
            <a:r>
              <a:rPr lang="en-US" sz="3200" dirty="0" smtClean="0"/>
              <a:t>Offers classrooms where there are no surprises and no excuses</a:t>
            </a:r>
          </a:p>
          <a:p>
            <a:r>
              <a:rPr lang="en-US" sz="3200" dirty="0" smtClean="0"/>
              <a:t>Builds trust and confidence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Student-Involved Record Keeping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90753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Students play a role in monitoring improvements in their performance</a:t>
            </a:r>
          </a:p>
          <a:p>
            <a:r>
              <a:rPr lang="en-US" sz="3600" dirty="0" smtClean="0"/>
              <a:t>Students build academic portfolios</a:t>
            </a:r>
          </a:p>
          <a:p>
            <a:r>
              <a:rPr lang="en-US" sz="3600" dirty="0" smtClean="0"/>
              <a:t>Students help create rubrics</a:t>
            </a:r>
          </a:p>
          <a:p>
            <a:r>
              <a:rPr lang="en-US" sz="3600" dirty="0" smtClean="0"/>
              <a:t>Students actively engage in self-reflection</a:t>
            </a: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Outcomes of Student-Involved Record Keeping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4212336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/>
              <a:t>Allows students to watch themselves grow</a:t>
            </a:r>
          </a:p>
          <a:p>
            <a:r>
              <a:rPr lang="en-US" sz="3600" dirty="0" smtClean="0"/>
              <a:t>Builds confidence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168</TotalTime>
  <Words>377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</vt:lpstr>
      <vt:lpstr>STUDENT SELF-ASSESSMENT</vt:lpstr>
      <vt:lpstr>Slide 2</vt:lpstr>
      <vt:lpstr>Defining Student Self-Assessment</vt:lpstr>
      <vt:lpstr>Student Engagement</vt:lpstr>
      <vt:lpstr>Three Important Tools to Motivate</vt:lpstr>
      <vt:lpstr>Student-Involved Classroom Assessment</vt:lpstr>
      <vt:lpstr>Outcomes of Student-Involved Classroom Assessment</vt:lpstr>
      <vt:lpstr>Student-Involved Record Keeping</vt:lpstr>
      <vt:lpstr>Outcomes of Student-Involved Record Keeping</vt:lpstr>
      <vt:lpstr>Student-Involved Communication</vt:lpstr>
      <vt:lpstr>Outcomes of Student-Involved Communication</vt:lpstr>
      <vt:lpstr>As Educators, We Must Learn To . . .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STUDENT SELF-ASSESSMENT</dc:title>
  <dc:creator>Michael Ashley Robbins</dc:creator>
  <cp:lastModifiedBy>WCS</cp:lastModifiedBy>
  <cp:revision>20</cp:revision>
  <dcterms:created xsi:type="dcterms:W3CDTF">2009-04-20T21:39:54Z</dcterms:created>
  <dcterms:modified xsi:type="dcterms:W3CDTF">2009-04-27T12:55:00Z</dcterms:modified>
</cp:coreProperties>
</file>